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6"/>
  </p:notesMasterIdLst>
  <p:handoutMasterIdLst>
    <p:handoutMasterId r:id="rId17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238E2-78DB-4D38-B253-D41846CB0815}" v="2" dt="2024-05-15T14:20:35.720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>
        <p:scale>
          <a:sx n="72" d="100"/>
          <a:sy n="72" d="100"/>
        </p:scale>
        <p:origin x="420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ali Naagaarjun" userId="3b7328793515cd1c" providerId="LiveId" clId="{A61238E2-78DB-4D38-B253-D41846CB0815}"/>
    <pc:docChg chg="custSel modSld">
      <pc:chgData name="Vishaali Naagaarjun" userId="3b7328793515cd1c" providerId="LiveId" clId="{A61238E2-78DB-4D38-B253-D41846CB0815}" dt="2024-05-15T14:20:59.190" v="53" actId="14100"/>
      <pc:docMkLst>
        <pc:docMk/>
      </pc:docMkLst>
      <pc:sldChg chg="modSp mod">
        <pc:chgData name="Vishaali Naagaarjun" userId="3b7328793515cd1c" providerId="LiveId" clId="{A61238E2-78DB-4D38-B253-D41846CB0815}" dt="2024-05-15T14:19:42.943" v="46" actId="120"/>
        <pc:sldMkLst>
          <pc:docMk/>
          <pc:sldMk cId="2665045518" sldId="282"/>
        </pc:sldMkLst>
        <pc:spChg chg="mod">
          <ac:chgData name="Vishaali Naagaarjun" userId="3b7328793515cd1c" providerId="LiveId" clId="{A61238E2-78DB-4D38-B253-D41846CB0815}" dt="2024-05-15T14:19:42.943" v="46" actId="120"/>
          <ac:spMkLst>
            <pc:docMk/>
            <pc:sldMk cId="2665045518" sldId="282"/>
            <ac:spMk id="2" creationId="{F5D5BE93-0252-3CC3-B567-14EC47EB8C7F}"/>
          </ac:spMkLst>
        </pc:spChg>
        <pc:spChg chg="mod">
          <ac:chgData name="Vishaali Naagaarjun" userId="3b7328793515cd1c" providerId="LiveId" clId="{A61238E2-78DB-4D38-B253-D41846CB0815}" dt="2024-05-15T14:19:01.223" v="43" actId="27636"/>
          <ac:spMkLst>
            <pc:docMk/>
            <pc:sldMk cId="2665045518" sldId="282"/>
            <ac:spMk id="3" creationId="{1ABCA07C-1908-B1EB-82FA-EC63DAAF4CF4}"/>
          </ac:spMkLst>
        </pc:spChg>
      </pc:sldChg>
      <pc:sldChg chg="modSp mod">
        <pc:chgData name="Vishaali Naagaarjun" userId="3b7328793515cd1c" providerId="LiveId" clId="{A61238E2-78DB-4D38-B253-D41846CB0815}" dt="2024-05-15T14:19:31.808" v="45" actId="120"/>
        <pc:sldMkLst>
          <pc:docMk/>
          <pc:sldMk cId="1388592114" sldId="283"/>
        </pc:sldMkLst>
        <pc:spChg chg="mod">
          <ac:chgData name="Vishaali Naagaarjun" userId="3b7328793515cd1c" providerId="LiveId" clId="{A61238E2-78DB-4D38-B253-D41846CB0815}" dt="2024-05-15T14:19:31.808" v="45" actId="120"/>
          <ac:spMkLst>
            <pc:docMk/>
            <pc:sldMk cId="1388592114" sldId="283"/>
            <ac:spMk id="2" creationId="{954ABE40-AA00-F366-A36A-B3F1AADBF025}"/>
          </ac:spMkLst>
        </pc:spChg>
        <pc:spChg chg="mod">
          <ac:chgData name="Vishaali Naagaarjun" userId="3b7328793515cd1c" providerId="LiveId" clId="{A61238E2-78DB-4D38-B253-D41846CB0815}" dt="2024-05-15T14:13:48.044" v="39" actId="20577"/>
          <ac:spMkLst>
            <pc:docMk/>
            <pc:sldMk cId="1388592114" sldId="283"/>
            <ac:spMk id="3" creationId="{72446868-83F0-CEEF-5E60-6D55C93B523F}"/>
          </ac:spMkLst>
        </pc:spChg>
      </pc:sldChg>
      <pc:sldChg chg="modSp">
        <pc:chgData name="Vishaali Naagaarjun" userId="3b7328793515cd1c" providerId="LiveId" clId="{A61238E2-78DB-4D38-B253-D41846CB0815}" dt="2024-05-15T14:20:04.162" v="47"/>
        <pc:sldMkLst>
          <pc:docMk/>
          <pc:sldMk cId="233018862" sldId="286"/>
        </pc:sldMkLst>
        <pc:spChg chg="mod">
          <ac:chgData name="Vishaali Naagaarjun" userId="3b7328793515cd1c" providerId="LiveId" clId="{A61238E2-78DB-4D38-B253-D41846CB0815}" dt="2024-05-15T14:20:04.162" v="47"/>
          <ac:spMkLst>
            <pc:docMk/>
            <pc:sldMk cId="233018862" sldId="286"/>
            <ac:spMk id="3" creationId="{476CC09F-7383-3A4C-555C-35DA0BB4B76E}"/>
          </ac:spMkLst>
        </pc:spChg>
      </pc:sldChg>
      <pc:sldChg chg="modSp mod">
        <pc:chgData name="Vishaali Naagaarjun" userId="3b7328793515cd1c" providerId="LiveId" clId="{A61238E2-78DB-4D38-B253-D41846CB0815}" dt="2024-05-15T14:20:59.190" v="53" actId="14100"/>
        <pc:sldMkLst>
          <pc:docMk/>
          <pc:sldMk cId="414523832" sldId="288"/>
        </pc:sldMkLst>
        <pc:spChg chg="mod">
          <ac:chgData name="Vishaali Naagaarjun" userId="3b7328793515cd1c" providerId="LiveId" clId="{A61238E2-78DB-4D38-B253-D41846CB0815}" dt="2024-05-15T14:20:59.190" v="53" actId="14100"/>
          <ac:spMkLst>
            <pc:docMk/>
            <pc:sldMk cId="414523832" sldId="288"/>
            <ac:spMk id="2" creationId="{338A15DE-D135-0710-9984-A0A55E960CB0}"/>
          </ac:spMkLst>
        </pc:spChg>
      </pc:sldChg>
      <pc:sldChg chg="addSp delSp modSp mod">
        <pc:chgData name="Vishaali Naagaarjun" userId="3b7328793515cd1c" providerId="LiveId" clId="{A61238E2-78DB-4D38-B253-D41846CB0815}" dt="2024-05-15T14:10:25.037" v="12" actId="20577"/>
        <pc:sldMkLst>
          <pc:docMk/>
          <pc:sldMk cId="314440392" sldId="289"/>
        </pc:sldMkLst>
        <pc:spChg chg="mod">
          <ac:chgData name="Vishaali Naagaarjun" userId="3b7328793515cd1c" providerId="LiveId" clId="{A61238E2-78DB-4D38-B253-D41846CB0815}" dt="2024-05-15T14:10:25.037" v="12" actId="20577"/>
          <ac:spMkLst>
            <pc:docMk/>
            <pc:sldMk cId="314440392" sldId="289"/>
            <ac:spMk id="2" creationId="{B7545968-70F7-0180-6448-3547E442EF4A}"/>
          </ac:spMkLst>
        </pc:spChg>
        <pc:spChg chg="del">
          <ac:chgData name="Vishaali Naagaarjun" userId="3b7328793515cd1c" providerId="LiveId" clId="{A61238E2-78DB-4D38-B253-D41846CB0815}" dt="2024-05-15T14:09:22.096" v="3" actId="21"/>
          <ac:spMkLst>
            <pc:docMk/>
            <pc:sldMk cId="314440392" sldId="289"/>
            <ac:spMk id="4" creationId="{BAE6611C-6283-CC45-60CB-46C459BBFBB4}"/>
          </ac:spMkLst>
        </pc:spChg>
        <pc:spChg chg="add mod">
          <ac:chgData name="Vishaali Naagaarjun" userId="3b7328793515cd1c" providerId="LiveId" clId="{A61238E2-78DB-4D38-B253-D41846CB0815}" dt="2024-05-15T14:10:18.166" v="10" actId="207"/>
          <ac:spMkLst>
            <pc:docMk/>
            <pc:sldMk cId="314440392" sldId="289"/>
            <ac:spMk id="6" creationId="{C56801CA-3BBE-6FF2-A0D3-27AE5412151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pPr algn="ctr"/>
            <a:r>
              <a:rPr lang="en-US" sz="2800" i="0" u="sng" dirty="0">
                <a:solidFill>
                  <a:schemeClr val="accent3">
                    <a:lumMod val="75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Project Title: </a:t>
            </a:r>
            <a:br>
              <a:rPr lang="en-US" sz="2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sz="2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"YouTube Data Harvesting Project” </a:t>
            </a:r>
            <a:br>
              <a:rPr lang="en-US" sz="2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br>
              <a:rPr lang="en-US" sz="2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Using Python, YouTube Data API, </a:t>
            </a:r>
            <a:b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MySQL, </a:t>
            </a:r>
            <a:b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and </a:t>
            </a:r>
            <a:r>
              <a:rPr lang="en-US" sz="1600" b="0" i="0" dirty="0" err="1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Streamlit</a:t>
            </a: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 APP</a:t>
            </a:r>
            <a:b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b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                    </a:t>
            </a: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VISHAALI RJ</a:t>
            </a:r>
            <a:b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</a:br>
            <a:r>
              <a:rPr lang="en-US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Segoe UI Black" panose="020B0A02040204020203" pitchFamily="34" charset="0"/>
              </a:rPr>
              <a:t>                                                            08/05/2024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Algerian" panose="04020705040A02060702" pitchFamily="82" charset="0"/>
              <a:ea typeface="Segoe UI Black" panose="020B0A02040204020203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40CE92D-9054-00B1-84EC-3481F7F788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239697"/>
            <a:ext cx="11357053" cy="1322773"/>
          </a:xfrm>
          <a:noFill/>
        </p:spPr>
        <p:txBody>
          <a:bodyPr anchor="t">
            <a:noAutofit/>
          </a:bodyPr>
          <a:lstStyle/>
          <a:p>
            <a:pPr algn="ctr"/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801CA-3BBE-6FF2-A0D3-27AE54121514}"/>
              </a:ext>
            </a:extLst>
          </p:cNvPr>
          <p:cNvSpPr txBox="1"/>
          <p:nvPr/>
        </p:nvSpPr>
        <p:spPr>
          <a:xfrm>
            <a:off x="1482571" y="1723059"/>
            <a:ext cx="89486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The YouTube data harvesting project provided valuable insights into audience behavior, content performance, and channel growth strategies.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By leveraging data-driven decision-making, content creators can optimize their content strategies, improve audience engagement, and drive channel growth.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Continuous monitoring and analysis of key metrics will be essential for staying informed about audience preferences and evolving trends on the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Overall, the project demonstrated the power of data analytics in informing content creation, marketing, and audience engagement strategies on YouTube.</a:t>
            </a:r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49274"/>
            <a:ext cx="5179330" cy="2114027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AE6320F-FD82-273B-0892-38933425FC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938510"/>
            <a:ext cx="5179330" cy="21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3924"/>
            <a:ext cx="11090275" cy="71456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Söhne"/>
              </a:rPr>
              <a:t>PROJECT OVERVIEW</a:t>
            </a:r>
            <a:endParaRPr lang="en-US" b="0" i="0" dirty="0">
              <a:solidFill>
                <a:srgbClr val="0070C0"/>
              </a:solidFill>
              <a:effectLst/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4" y="1411550"/>
            <a:ext cx="8353440" cy="492098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BRIEF OVERVIEW OF THE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The YouTube Data Harvesting Project aims to extract data from YouTube channels, transform it, and load it into a  MySQL database for analysis and visualization.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PURPOSE AND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The project aims to gather insights into channel performance, video metrics, and audience engagement on YouTube.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TOOLS AND TECHNOLOGIES USED: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Python for scripting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YouTube Data API for data extraction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MySQL for data storage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Streamlit</a:t>
            </a:r>
            <a:r>
              <a:rPr lang="en-US" sz="1600" b="0" i="0" dirty="0">
                <a:solidFill>
                  <a:schemeClr val="tx2">
                    <a:lumMod val="90000"/>
                  </a:schemeClr>
                </a:solidFill>
                <a:effectLst/>
                <a:latin typeface="Söhne"/>
              </a:rPr>
              <a:t> for building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0" y="0"/>
            <a:ext cx="12192000" cy="377187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CC7D94-4356-06EA-1897-FFA3AA79C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70C0"/>
                </a:solidFill>
                <a:effectLst/>
                <a:latin typeface="Söhne"/>
              </a:rPr>
              <a:t>PROJECT COMPONENTS AND </a:t>
            </a:r>
            <a:br>
              <a:rPr lang="en-IN" b="1" i="0" dirty="0">
                <a:solidFill>
                  <a:srgbClr val="0070C0"/>
                </a:solidFill>
                <a:effectLst/>
                <a:latin typeface="Söhne"/>
              </a:rPr>
            </a:br>
            <a:r>
              <a:rPr lang="en-IN" b="1" i="0" dirty="0">
                <a:solidFill>
                  <a:srgbClr val="0070C0"/>
                </a:solidFill>
                <a:effectLst/>
                <a:latin typeface="Söhne"/>
              </a:rPr>
              <a:t>TOOLS &amp; TECHNOLOGIES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54" y="137604"/>
            <a:ext cx="7492753" cy="1149658"/>
          </a:xfrm>
          <a:noFill/>
        </p:spPr>
        <p:txBody>
          <a:bodyPr>
            <a:noAutofit/>
          </a:bodyPr>
          <a:lstStyle/>
          <a:p>
            <a:r>
              <a:rPr lang="en-IN" b="1" i="0" dirty="0">
                <a:solidFill>
                  <a:srgbClr val="0070C0"/>
                </a:solidFill>
                <a:effectLst/>
                <a:latin typeface="Söhne"/>
              </a:rPr>
              <a:t>PROJECT</a:t>
            </a:r>
            <a:r>
              <a:rPr lang="en-IN" b="1" i="0" dirty="0">
                <a:solidFill>
                  <a:schemeClr val="bg2">
                    <a:lumMod val="90000"/>
                    <a:lumOff val="10000"/>
                  </a:schemeClr>
                </a:solidFill>
                <a:effectLst/>
                <a:latin typeface="Söhne"/>
              </a:rPr>
              <a:t> </a:t>
            </a:r>
            <a:r>
              <a:rPr lang="en-IN" b="1" i="0" dirty="0">
                <a:solidFill>
                  <a:srgbClr val="0070C0"/>
                </a:solidFill>
                <a:effectLst/>
                <a:latin typeface="Söhne"/>
              </a:rPr>
              <a:t>COMPONENTS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91" y="1438183"/>
            <a:ext cx="9416248" cy="4394446"/>
          </a:xfrm>
          <a:noFill/>
        </p:spPr>
        <p:txBody>
          <a:bodyPr/>
          <a:lstStyle/>
          <a:p>
            <a:pPr algn="l"/>
            <a:endParaRPr lang="en-IN" b="1" u="sng" dirty="0">
              <a:solidFill>
                <a:srgbClr val="FF0000"/>
              </a:solidFill>
              <a:latin typeface="Söhne"/>
            </a:endParaRPr>
          </a:p>
          <a:p>
            <a:r>
              <a:rPr lang="en-IN" b="1" i="0" dirty="0">
                <a:solidFill>
                  <a:schemeClr val="tx2"/>
                </a:solidFill>
                <a:effectLst/>
                <a:latin typeface="Söhne"/>
              </a:rPr>
              <a:t>DATA TRANSFORMATION:</a:t>
            </a:r>
            <a:endParaRPr lang="en-IN" b="1" dirty="0">
              <a:solidFill>
                <a:schemeClr val="tx2"/>
              </a:solidFill>
              <a:latin typeface="Söhne"/>
            </a:endParaRPr>
          </a:p>
          <a:p>
            <a:r>
              <a:rPr lang="en-IN" dirty="0">
                <a:solidFill>
                  <a:schemeClr val="tx2"/>
                </a:solidFill>
                <a:latin typeface="Söhne"/>
              </a:rPr>
              <a:t>       </a:t>
            </a:r>
            <a:r>
              <a:rPr lang="en-IN" sz="2000" dirty="0">
                <a:solidFill>
                  <a:schemeClr val="tx2"/>
                </a:solidFill>
                <a:latin typeface="Söhne"/>
              </a:rPr>
              <a:t>The process of retrieving data from YouTube using the YouTube Data API.</a:t>
            </a:r>
          </a:p>
          <a:p>
            <a:r>
              <a:rPr lang="en-IN" b="1" dirty="0">
                <a:solidFill>
                  <a:schemeClr val="tx2"/>
                </a:solidFill>
                <a:latin typeface="Söhne"/>
              </a:rPr>
              <a:t>DATA EXTRACTION:</a:t>
            </a:r>
          </a:p>
          <a:p>
            <a:pPr lvl="1" algn="l"/>
            <a:r>
              <a:rPr lang="en-IN" b="0" i="0" dirty="0">
                <a:solidFill>
                  <a:schemeClr val="tx2"/>
                </a:solidFill>
                <a:effectLst/>
                <a:latin typeface="Söhne"/>
              </a:rPr>
              <a:t>Converting and formatting extracted data into a suitable format for analysis.</a:t>
            </a:r>
          </a:p>
          <a:p>
            <a:r>
              <a:rPr lang="en-IN" b="1" i="0" dirty="0">
                <a:solidFill>
                  <a:schemeClr val="tx2"/>
                </a:solidFill>
                <a:effectLst/>
                <a:latin typeface="Söhne"/>
              </a:rPr>
              <a:t>DATA LOADING:</a:t>
            </a:r>
          </a:p>
          <a:p>
            <a:pPr lvl="1" algn="l"/>
            <a:r>
              <a:rPr lang="en-IN" b="0" i="0" dirty="0">
                <a:solidFill>
                  <a:schemeClr val="tx2"/>
                </a:solidFill>
                <a:effectLst/>
                <a:latin typeface="Söhne"/>
              </a:rPr>
              <a:t>    Storing transformed data into a MySQL database for future use.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7F819D0-581B-43DD-BFAB-13F604D32E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3999" y="234559"/>
            <a:ext cx="2299317" cy="2256328"/>
          </a:xfr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143895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00B0F0"/>
                </a:solidFill>
                <a:effectLst/>
                <a:latin typeface="Söhne"/>
              </a:rPr>
            </a:br>
            <a:r>
              <a:rPr lang="en-IN" b="1" i="0" dirty="0">
                <a:solidFill>
                  <a:srgbClr val="00B0F0"/>
                </a:solidFill>
                <a:effectLst/>
                <a:latin typeface="Söhne"/>
              </a:rPr>
              <a:t>TOOLS AND TECHNOLOGIES</a:t>
            </a:r>
            <a:br>
              <a:rPr lang="en-IN" b="1" i="0" dirty="0">
                <a:solidFill>
                  <a:srgbClr val="00B0F0"/>
                </a:solidFill>
                <a:effectLst/>
                <a:latin typeface="Söhne"/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837679"/>
            <a:ext cx="7929940" cy="4030461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PYTHON: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Used for scripting and data manipulation.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YOUTUBE DATA API: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Provides access to YouTube data, including channels, videos, and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MYSQL: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Used to store structured data in a relational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STREAMLIT: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A Python library for building interactive web apps.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28E26-BECE-A8FB-3DBF-1CC18B8E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36" y="1837679"/>
            <a:ext cx="3810000" cy="40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31033-CE03-FC17-DFE6-576BE27D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36" y="989860"/>
            <a:ext cx="380999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61" y="1233996"/>
            <a:ext cx="10599938" cy="5153486"/>
          </a:xfr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660" y="470517"/>
            <a:ext cx="10928412" cy="5615323"/>
          </a:xfrm>
        </p:spPr>
        <p:txBody>
          <a:bodyPr/>
          <a:lstStyle/>
          <a:p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DATA EXTRACTION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bg2">
                  <a:lumMod val="10000"/>
                  <a:lumOff val="9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24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  DESCRIPTION OF THE DATA EXTRACTION PROCESS: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Use of the YouTube Data API to fetch channel details, </a:t>
            </a:r>
          </a:p>
          <a:p>
            <a:pPr lvl="1" algn="l"/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video information, and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Example: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Retrieving channel metadata such as title, </a:t>
            </a:r>
          </a:p>
          <a:p>
            <a:pPr lvl="1" algn="l"/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description, view count, subscriber count, etc.</a:t>
            </a:r>
          </a:p>
          <a:p>
            <a:pPr algn="l"/>
            <a:endParaRPr lang="en-IN" sz="3200" b="1" i="0" dirty="0">
              <a:solidFill>
                <a:srgbClr val="00B0F0"/>
              </a:solidFill>
              <a:effectLst/>
              <a:latin typeface="Söhne"/>
            </a:endParaRPr>
          </a:p>
          <a:p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FFE0F6-BAB8-83E0-6F02-9D270144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637" y="1984255"/>
            <a:ext cx="2991774" cy="31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902915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00B0F0"/>
                </a:solidFill>
                <a:effectLst/>
                <a:latin typeface="Söhne"/>
              </a:rPr>
              <a:t>DATA TRANSFORMATION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1828800"/>
            <a:ext cx="6098513" cy="3794920"/>
          </a:xfrm>
        </p:spPr>
        <p:txBody>
          <a:bodyPr/>
          <a:lstStyle/>
          <a:p>
            <a:pPr algn="l"/>
            <a:r>
              <a:rPr lang="en-US" sz="20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DESCRIPTION OF THE DATA TRANSFORMATION PROCESS: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Converting extracted data into a consistent format suitable for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Examples: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Converting duration from ISO 8601 format to seconds.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Formatting dates into a readable format.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21E357-9AFB-766D-D526-8FB97736731A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04" y="1828800"/>
            <a:ext cx="4645534" cy="379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91179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00B0F0"/>
                </a:solidFill>
                <a:effectLst/>
                <a:latin typeface="Söhne"/>
              </a:rPr>
              <a:t>DATA LOADING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1964"/>
            <a:ext cx="6542396" cy="3764133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  </a:t>
            </a:r>
            <a:r>
              <a:rPr lang="en-US" sz="20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DESCRIPTION OF THE DATA LOADING PROCESS: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Storing transformed data into a MySQL database for future querying.</a:t>
            </a:r>
          </a:p>
          <a:p>
            <a:pPr algn="l"/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   </a:t>
            </a:r>
            <a:r>
              <a:rPr lang="en-US" sz="20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STEPS: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Connecting to MySQL database.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Creating tables for channel details, video details, and comments details.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Söhne"/>
              </a:rPr>
              <a:t>Inserting data into respective tables.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2D45FA-70F9-5C27-F9D1-624F4D3E9F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634796" y="1961964"/>
            <a:ext cx="3613211" cy="376413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 txBox="1">
            <a:spLocks/>
          </p:cNvSpPr>
          <p:nvPr/>
        </p:nvSpPr>
        <p:spPr>
          <a:xfrm>
            <a:off x="10863387" y="3178825"/>
            <a:ext cx="2577424" cy="263169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7D2CE2-6F45-AAA2-2B22-9722DCAA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96" y="1961964"/>
            <a:ext cx="3613211" cy="37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196900"/>
            <a:ext cx="5557422" cy="859543"/>
          </a:xfrm>
          <a:noFill/>
        </p:spPr>
        <p:txBody>
          <a:bodyPr anchor="b"/>
          <a:lstStyle/>
          <a:p>
            <a:pPr algn="ctr"/>
            <a:r>
              <a:rPr lang="en-IN" sz="3600" b="1" i="0" dirty="0">
                <a:solidFill>
                  <a:srgbClr val="00B0F0"/>
                </a:solidFill>
                <a:effectLst/>
                <a:latin typeface="Söhne"/>
              </a:rPr>
              <a:t>PROJECT DEMONSTRATION</a:t>
            </a: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F7A23B-BCE2-D43F-2A98-94A386ECCF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1178071"/>
            <a:ext cx="2637836" cy="2250929"/>
          </a:xfrm>
          <a:noFill/>
        </p:spPr>
      </p:pic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C1D4BD-2471-02EC-7F14-78F0C548D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06" y="1178070"/>
            <a:ext cx="2915246" cy="2250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164584-6224-7E9C-D804-83C84C1AE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1" y="3429000"/>
            <a:ext cx="2637836" cy="2250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5B8707-7D8C-6BB9-835E-2BEA7466B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165" y="3429000"/>
            <a:ext cx="2923925" cy="2250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FCA33-841C-4D9D-C12F-8005773B8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01" y="1173990"/>
            <a:ext cx="2892872" cy="2172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67B571-49EA-9FBD-73F2-BF6C2F801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72" y="1173990"/>
            <a:ext cx="2760497" cy="21728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EF50AD-EBEB-13EC-52E5-C042B0B2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00" y="3346882"/>
            <a:ext cx="2892871" cy="23330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5E73B7-CE7A-EF03-BBB9-3BA0563A7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70" y="3346882"/>
            <a:ext cx="2760497" cy="23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258</TotalTime>
  <Words>462</Words>
  <Application>Microsoft Office PowerPoint</Application>
  <PresentationFormat>Widescreen</PresentationFormat>
  <Paragraphs>64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Calibri</vt:lpstr>
      <vt:lpstr>Gill Sans MT</vt:lpstr>
      <vt:lpstr>Söhne</vt:lpstr>
      <vt:lpstr>Walbaum Display</vt:lpstr>
      <vt:lpstr>Wingdings</vt:lpstr>
      <vt:lpstr>3DFloatVTI</vt:lpstr>
      <vt:lpstr>Project Title:  "YouTube Data Harvesting Project”   Using Python, YouTube Data API,  MySQL,  and Streamlit APP                      VISHAALI RJ                                                             08/05/2024</vt:lpstr>
      <vt:lpstr>PROJECT OVERVIEW</vt:lpstr>
      <vt:lpstr>PROJECT COMPONENTS AND  TOOLS &amp; TECHNOLOGIES</vt:lpstr>
      <vt:lpstr>PROJECT COMPONENTS</vt:lpstr>
      <vt:lpstr> TOOLS AND TECHNOLOGIES </vt:lpstr>
      <vt:lpstr>PowerPoint Presentation</vt:lpstr>
      <vt:lpstr>DATA TRANSFORMATION</vt:lpstr>
      <vt:lpstr>DATA LOADING</vt:lpstr>
      <vt:lpstr>PROJECT DEMONSTRATION</vt:lpstr>
      <vt:lpstr>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 "YouTube Data Harvesting Project”   Using Python, YouTube Data API,  MySQL,  and Streamlit APP                      VISHAALI RJ                                                             08/05/2024</dc:title>
  <dc:creator>Vishaali Naagaarjun</dc:creator>
  <cp:lastModifiedBy>Vishaali Naagaarjun</cp:lastModifiedBy>
  <cp:revision>1</cp:revision>
  <dcterms:created xsi:type="dcterms:W3CDTF">2024-05-15T10:02:36Z</dcterms:created>
  <dcterms:modified xsi:type="dcterms:W3CDTF">2024-05-15T14:21:00Z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